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30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Lato Black" panose="020F0502020204030204" pitchFamily="34" charset="0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52" userDrawn="1">
          <p15:clr>
            <a:srgbClr val="A4A3A4"/>
          </p15:clr>
        </p15:guide>
        <p15:guide id="3" pos="2712" userDrawn="1">
          <p15:clr>
            <a:srgbClr val="A4A3A4"/>
          </p15:clr>
        </p15:guide>
        <p15:guide id="6" orient="horz" pos="1104" userDrawn="1">
          <p15:clr>
            <a:srgbClr val="A4A3A4"/>
          </p15:clr>
        </p15:guide>
        <p15:guide id="7" pos="5304" userDrawn="1">
          <p15:clr>
            <a:srgbClr val="A4A3A4"/>
          </p15:clr>
        </p15:guide>
        <p15:guide id="8" pos="10536" userDrawn="1">
          <p15:clr>
            <a:srgbClr val="5ACBF0"/>
          </p15:clr>
        </p15:guide>
        <p15:guide id="9" pos="7896" userDrawn="1">
          <p15:clr>
            <a:srgbClr val="A4A3A4"/>
          </p15:clr>
        </p15:guide>
        <p15:guide id="10" pos="13104" userDrawn="1">
          <p15:clr>
            <a:srgbClr val="A4A3A4"/>
          </p15:clr>
        </p15:guide>
        <p15:guide id="11" pos="18168" userDrawn="1">
          <p15:clr>
            <a:srgbClr val="A4A3A4"/>
          </p15:clr>
        </p15:guide>
        <p15:guide id="12" pos="20836" userDrawn="1">
          <p15:clr>
            <a:srgbClr val="A4A3A4"/>
          </p15:clr>
        </p15:guide>
        <p15:guide id="13" pos="23328" userDrawn="1">
          <p15:clr>
            <a:srgbClr val="A4A3A4"/>
          </p15:clr>
        </p15:guide>
        <p15:guide id="14" pos="25944" userDrawn="1">
          <p15:clr>
            <a:srgbClr val="A4A3A4"/>
          </p15:clr>
        </p15:guide>
        <p15:guide id="15" pos="28440" userDrawn="1">
          <p15:clr>
            <a:srgbClr val="A4A3A4"/>
          </p15:clr>
        </p15:guide>
        <p15:guide id="16" orient="horz" pos="200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B"/>
    <a:srgbClr val="6B6B6B"/>
    <a:srgbClr val="0D0D0D"/>
    <a:srgbClr val="31092D"/>
    <a:srgbClr val="E1F1F4"/>
    <a:srgbClr val="8DC63F"/>
    <a:srgbClr val="FBE2A3"/>
    <a:srgbClr val="ED1C24"/>
    <a:srgbClr val="2E2E2E"/>
    <a:srgbClr val="1953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90" autoAdjust="0"/>
    <p:restoredTop sz="90319" autoAdjust="0"/>
  </p:normalViewPr>
  <p:slideViewPr>
    <p:cSldViewPr snapToGrid="0" showGuides="1">
      <p:cViewPr>
        <p:scale>
          <a:sx n="43" d="100"/>
          <a:sy n="43" d="100"/>
        </p:scale>
        <p:origin x="1256" y="680"/>
      </p:cViewPr>
      <p:guideLst>
        <p:guide pos="15552"/>
        <p:guide pos="2712"/>
        <p:guide orient="horz" pos="1104"/>
        <p:guide pos="5304"/>
        <p:guide pos="10536"/>
        <p:guide pos="7896"/>
        <p:guide pos="13104"/>
        <p:guide pos="18168"/>
        <p:guide pos="20836"/>
        <p:guide pos="23328"/>
        <p:guide pos="25944"/>
        <p:guide pos="28440"/>
        <p:guide orient="horz" pos="200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2.png>
</file>

<file path=ppt/media/image3.sv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6/6/22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03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9392527" y="0"/>
            <a:ext cx="9985073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Sherman</a:t>
            </a:r>
            <a:r>
              <a:rPr lang="en-US" baseline="30000" dirty="0">
                <a:latin typeface="Lato" panose="020F0502020204030203" pitchFamily="34" charset="0"/>
                <a:cs typeface="Segoe UI" panose="020B0502040204020203" pitchFamily="34" charset="0"/>
              </a:rPr>
              <a:t>1</a:t>
            </a:r>
            <a:endParaRPr lang="en-US" i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silent presenter">
            <a:extLst>
              <a:ext uri="{FF2B5EF4-FFF2-40B4-BE49-F238E27FC236}">
                <a16:creationId xmlns:a16="http://schemas.microsoft.com/office/drawing/2014/main" id="{EC86DA8B-8163-4552-8FA4-435C18CFF2A9}"/>
              </a:ext>
            </a:extLst>
          </p:cNvPr>
          <p:cNvSpPr/>
          <p:nvPr/>
        </p:nvSpPr>
        <p:spPr>
          <a:xfrm>
            <a:off x="-1" y="0"/>
            <a:ext cx="11571511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91018" y="2094383"/>
            <a:ext cx="25976634" cy="10767172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2500" dirty="0">
                <a:solidFill>
                  <a:schemeClr val="bg1"/>
                </a:solidFill>
                <a:latin typeface="Lato Black" panose="020F0A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Open Science analysis cookbooks </a:t>
            </a:r>
            <a:r>
              <a:rPr lang="en-US" sz="12500" dirty="0">
                <a:solidFill>
                  <a:schemeClr val="bg1"/>
                </a:solidFill>
                <a:latin typeface="Lato" panose="020F05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were developed,</a:t>
            </a:r>
            <a:r>
              <a:rPr lang="en-US" sz="125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12500" dirty="0">
                <a:solidFill>
                  <a:schemeClr val="bg1"/>
                </a:solidFill>
                <a:latin typeface="Lato Black" panose="020F0A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focusing on working with weather radars.</a:t>
            </a:r>
            <a:endParaRPr lang="en-US" sz="12500" dirty="0">
              <a:solidFill>
                <a:schemeClr val="bg1"/>
              </a:solidFill>
              <a:latin typeface="Lato" panose="020F0502020204030203" pitchFamily="34" charset="0"/>
              <a:ea typeface="Roboto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1010509" y="5926681"/>
            <a:ext cx="9563989" cy="26616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" panose="020F0502020204030203" pitchFamily="34" charset="0"/>
                <a:cs typeface="Segoe UI" panose="020B0502040204020203" pitchFamily="34" charset="0"/>
              </a:rPr>
              <a:t>BACKGROUND: 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We developed scientific analysis cookbooks, extending upon foundational Python material from Project Pythia, focused around working with radar weather data.</a:t>
            </a:r>
          </a:p>
          <a:p>
            <a:pPr>
              <a:lnSpc>
                <a:spcPct val="120000"/>
              </a:lnSpc>
            </a:pPr>
            <a:endParaRPr lang="en-US" sz="36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 err="1">
                <a:latin typeface="Lato" panose="020F0502020204030203" pitchFamily="34" charset="0"/>
                <a:cs typeface="Segoe UI" panose="020B0502040204020203" pitchFamily="34" charset="0"/>
              </a:rPr>
              <a:t>Py</a:t>
            </a:r>
            <a:r>
              <a:rPr lang="en-US" sz="3600" b="1" dirty="0">
                <a:latin typeface="Lato" panose="020F0502020204030203" pitchFamily="34" charset="0"/>
                <a:cs typeface="Segoe UI" panose="020B0502040204020203" pitchFamily="34" charset="0"/>
              </a:rPr>
              <a:t>-ART 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is an open-source Python package focused on reading, cleaning, and plotting weather radar data, funded by the Atmosphere Radiation Measurement (ARM) Facility</a:t>
            </a: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8C1616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METHODS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Collected previous </a:t>
            </a:r>
            <a:r>
              <a:rPr lang="en-US" sz="3600" dirty="0" err="1">
                <a:latin typeface="Lato" panose="020F0502020204030203" pitchFamily="34" charset="0"/>
                <a:cs typeface="Segoe UI" panose="020B0502040204020203" pitchFamily="34" charset="0"/>
              </a:rPr>
              <a:t>Py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-ART tutorial materials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Outlined what the “foundational” material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Determined which Project Pythia foundational material we could link to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" panose="020F0502020204030203" pitchFamily="34" charset="0"/>
                <a:cs typeface="Segoe UI" panose="020B0502040204020203" pitchFamily="34" charset="0"/>
              </a:rPr>
              <a:t>Here is an example flowchart showing this process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" panose="020F0502020204030203" pitchFamily="34" charset="0"/>
                <a:cs typeface="Segoe UI" panose="020B0502040204020203" pitchFamily="34" charset="0"/>
              </a:rPr>
              <a:t>RESULTS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We put together a cookbook that </a:t>
            </a:r>
            <a:r>
              <a:rPr lang="en-US" sz="3600" b="1" dirty="0">
                <a:latin typeface="Lato" panose="020F0502020204030203" pitchFamily="34" charset="0"/>
                <a:cs typeface="Segoe UI" panose="020B0502040204020203" pitchFamily="34" charset="0"/>
              </a:rPr>
              <a:t>links to existing Project Pythia Foundational Materials, 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and </a:t>
            </a:r>
            <a:r>
              <a:rPr lang="en-US" sz="3600" b="1" dirty="0">
                <a:latin typeface="Lato" panose="020F0502020204030203" pitchFamily="34" charset="0"/>
                <a:cs typeface="Segoe UI" panose="020B0502040204020203" pitchFamily="34" charset="0"/>
              </a:rPr>
              <a:t>extends the material to include working with </a:t>
            </a:r>
            <a:r>
              <a:rPr lang="en-US" sz="3600" b="1" dirty="0" err="1">
                <a:latin typeface="Lato" panose="020F0502020204030203" pitchFamily="34" charset="0"/>
                <a:cs typeface="Segoe UI" panose="020B0502040204020203" pitchFamily="34" charset="0"/>
              </a:rPr>
              <a:t>Py</a:t>
            </a:r>
            <a:r>
              <a:rPr lang="en-US" sz="3600" b="1" dirty="0">
                <a:latin typeface="Lato" panose="020F0502020204030203" pitchFamily="34" charset="0"/>
                <a:cs typeface="Segoe UI" panose="020B0502040204020203" pitchFamily="34" charset="0"/>
              </a:rPr>
              <a:t>-ART for radar data</a:t>
            </a:r>
            <a:endParaRPr lang="en-US" sz="3600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40554044" y="409123"/>
            <a:ext cx="7662037" cy="20220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Lato" panose="020F0502020204030203" pitchFamily="34" charset="0"/>
                <a:cs typeface="Segoe UI" panose="020B0502040204020203" pitchFamily="34" charset="0"/>
              </a:rPr>
              <a:t>Foundational Material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b="1" dirty="0" err="1">
                <a:latin typeface="Lato" panose="020F0502020204030203" pitchFamily="34" charset="0"/>
                <a:cs typeface="Segoe UI" panose="020B0502040204020203" pitchFamily="34" charset="0"/>
              </a:rPr>
              <a:t>Py</a:t>
            </a:r>
            <a:r>
              <a:rPr lang="en-US" sz="4800" b="1" dirty="0">
                <a:latin typeface="Lato" panose="020F0502020204030203" pitchFamily="34" charset="0"/>
                <a:cs typeface="Segoe UI" panose="020B0502040204020203" pitchFamily="34" charset="0"/>
              </a:rPr>
              <a:t>-ART Basics</a:t>
            </a:r>
          </a:p>
          <a:p>
            <a:pPr marL="1600200" lvl="1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General overview of </a:t>
            </a:r>
            <a:r>
              <a:rPr lang="en-US" sz="4800" dirty="0" err="1">
                <a:latin typeface="Lato" panose="020F0502020204030203" pitchFamily="34" charset="0"/>
                <a:cs typeface="Segoe UI" panose="020B0502040204020203" pitchFamily="34" charset="0"/>
              </a:rPr>
              <a:t>Py</a:t>
            </a: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-ART</a:t>
            </a:r>
          </a:p>
          <a:p>
            <a:pPr marL="1600200" lvl="1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Reading radar data</a:t>
            </a:r>
          </a:p>
          <a:p>
            <a:pPr marL="1600200" lvl="1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Overview of the Radar Object</a:t>
            </a:r>
          </a:p>
          <a:p>
            <a:pPr marL="1600200" lvl="1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Plotting radar data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b="1" dirty="0" err="1">
                <a:latin typeface="Lato" panose="020F0502020204030203" pitchFamily="34" charset="0"/>
                <a:cs typeface="Segoe UI" panose="020B0502040204020203" pitchFamily="34" charset="0"/>
              </a:rPr>
              <a:t>Py</a:t>
            </a:r>
            <a:r>
              <a:rPr lang="en-US" sz="4800" b="1" dirty="0">
                <a:latin typeface="Lato" panose="020F0502020204030203" pitchFamily="34" charset="0"/>
                <a:cs typeface="Segoe UI" panose="020B0502040204020203" pitchFamily="34" charset="0"/>
              </a:rPr>
              <a:t>-ART Corrections</a:t>
            </a:r>
          </a:p>
          <a:p>
            <a:pPr marL="1600200" lvl="1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Introduction to radar aliasing</a:t>
            </a:r>
          </a:p>
          <a:p>
            <a:pPr marL="1600200" lvl="1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Velocity Texture Calculation</a:t>
            </a:r>
          </a:p>
          <a:p>
            <a:pPr marL="1600200" lvl="1" indent="-1143000">
              <a:buFont typeface="Arial" panose="020B0604020202020204" pitchFamily="34" charset="0"/>
              <a:buChar char="•"/>
            </a:pPr>
            <a:r>
              <a:rPr lang="en-US" sz="4800" dirty="0" err="1">
                <a:latin typeface="Lato" panose="020F0502020204030203" pitchFamily="34" charset="0"/>
                <a:cs typeface="Segoe UI" panose="020B0502040204020203" pitchFamily="34" charset="0"/>
              </a:rPr>
              <a:t>Dealiasing</a:t>
            </a: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 the Velocity field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b="1" dirty="0" err="1">
                <a:latin typeface="Lato" panose="020F0502020204030203" pitchFamily="34" charset="0"/>
                <a:cs typeface="Segoe UI" panose="020B0502040204020203" pitchFamily="34" charset="0"/>
              </a:rPr>
              <a:t>Py</a:t>
            </a:r>
            <a:r>
              <a:rPr lang="en-US" sz="4800" b="1" dirty="0">
                <a:latin typeface="Lato" panose="020F0502020204030203" pitchFamily="34" charset="0"/>
                <a:cs typeface="Segoe UI" panose="020B0502040204020203" pitchFamily="34" charset="0"/>
              </a:rPr>
              <a:t>-ART Gridding</a:t>
            </a:r>
          </a:p>
          <a:p>
            <a:pPr marL="1600200" lvl="1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What is gridding and why does it matter</a:t>
            </a:r>
          </a:p>
          <a:p>
            <a:pPr marL="1600200" lvl="1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An overview of gridding with </a:t>
            </a:r>
            <a:r>
              <a:rPr lang="en-US" sz="4800" dirty="0" err="1">
                <a:latin typeface="Lato" panose="020F0502020204030203" pitchFamily="34" charset="0"/>
                <a:cs typeface="Segoe UI" panose="020B0502040204020203" pitchFamily="34" charset="0"/>
              </a:rPr>
              <a:t>Py</a:t>
            </a: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-ART</a:t>
            </a:r>
          </a:p>
          <a:p>
            <a:pPr marL="1600200" lvl="1" indent="-1143000">
              <a:buFont typeface="Arial" panose="020B0604020202020204" pitchFamily="34" charset="0"/>
              <a:buChar char="•"/>
            </a:pPr>
            <a:endParaRPr lang="en-US" sz="4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lvl="1"/>
            <a:r>
              <a:rPr lang="en-US" sz="5400" b="1" dirty="0">
                <a:latin typeface="Lato" panose="020F0502020204030203" pitchFamily="34" charset="0"/>
                <a:cs typeface="Segoe UI" panose="020B0502040204020203" pitchFamily="34" charset="0"/>
              </a:rPr>
              <a:t>Examples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Plotting a storm in Oklahoma from data on Amazon Web Services</a:t>
            </a:r>
          </a:p>
          <a:p>
            <a:pPr lvl="1"/>
            <a:endParaRPr lang="en-US" sz="4800" b="1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8329346" y="28402488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CDCDCD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20010311" y="28501422"/>
            <a:ext cx="8077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CDCDCD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800" dirty="0">
                <a:solidFill>
                  <a:srgbClr val="CDCDCD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800" dirty="0">
                <a:solidFill>
                  <a:srgbClr val="CDCDCD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800" dirty="0">
                <a:solidFill>
                  <a:srgbClr val="CDCDCD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checkout the cookbook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6936172" y="29408785"/>
            <a:ext cx="1297464" cy="0"/>
          </a:xfrm>
          <a:prstGeom prst="straightConnector1">
            <a:avLst/>
          </a:prstGeom>
          <a:ln w="66675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C4736-4F43-8AF3-CC68-EBEE338EA246}"/>
              </a:ext>
            </a:extLst>
          </p:cNvPr>
          <p:cNvGrpSpPr/>
          <p:nvPr/>
        </p:nvGrpSpPr>
        <p:grpSpPr>
          <a:xfrm>
            <a:off x="1555901" y="3755676"/>
            <a:ext cx="5840385" cy="2299219"/>
            <a:chOff x="1568455" y="3134063"/>
            <a:chExt cx="5840385" cy="2299219"/>
          </a:xfrm>
        </p:grpSpPr>
        <p:sp>
          <p:nvSpPr>
            <p:cNvPr id="17" name="Graphic 18">
              <a:extLst>
                <a:ext uri="{FF2B5EF4-FFF2-40B4-BE49-F238E27FC236}">
                  <a16:creationId xmlns:a16="http://schemas.microsoft.com/office/drawing/2014/main" id="{C1210836-80D5-470E-883D-041B85957069}"/>
                </a:ext>
              </a:extLst>
            </p:cNvPr>
            <p:cNvSpPr/>
            <p:nvPr/>
          </p:nvSpPr>
          <p:spPr>
            <a:xfrm>
              <a:off x="1568455" y="3652878"/>
              <a:ext cx="794104" cy="738508"/>
            </a:xfrm>
            <a:custGeom>
              <a:avLst/>
              <a:gdLst>
                <a:gd name="connsiteX0" fmla="*/ 310594 w 327663"/>
                <a:gd name="connsiteY0" fmla="*/ 219906 h 335196"/>
                <a:gd name="connsiteX1" fmla="*/ 246568 w 327663"/>
                <a:gd name="connsiteY1" fmla="*/ 176217 h 335196"/>
                <a:gd name="connsiteX2" fmla="*/ 212295 w 327663"/>
                <a:gd name="connsiteY2" fmla="*/ 176217 h 335196"/>
                <a:gd name="connsiteX3" fmla="*/ 165217 w 327663"/>
                <a:gd name="connsiteY3" fmla="*/ 189022 h 335196"/>
                <a:gd name="connsiteX4" fmla="*/ 118138 w 327663"/>
                <a:gd name="connsiteY4" fmla="*/ 176217 h 335196"/>
                <a:gd name="connsiteX5" fmla="*/ 83866 w 327663"/>
                <a:gd name="connsiteY5" fmla="*/ 176217 h 335196"/>
                <a:gd name="connsiteX6" fmla="*/ 19839 w 327663"/>
                <a:gd name="connsiteY6" fmla="*/ 219906 h 335196"/>
                <a:gd name="connsiteX7" fmla="*/ 1385 w 327663"/>
                <a:gd name="connsiteY7" fmla="*/ 299750 h 335196"/>
                <a:gd name="connsiteX8" fmla="*/ 165970 w 327663"/>
                <a:gd name="connsiteY8" fmla="*/ 335529 h 335196"/>
                <a:gd name="connsiteX9" fmla="*/ 329802 w 327663"/>
                <a:gd name="connsiteY9" fmla="*/ 299750 h 335196"/>
                <a:gd name="connsiteX10" fmla="*/ 310594 w 327663"/>
                <a:gd name="connsiteY10" fmla="*/ 219906 h 335196"/>
                <a:gd name="connsiteX11" fmla="*/ 165593 w 327663"/>
                <a:gd name="connsiteY11" fmla="*/ 154749 h 335196"/>
                <a:gd name="connsiteX12" fmla="*/ 242425 w 327663"/>
                <a:gd name="connsiteY12" fmla="*/ 77918 h 335196"/>
                <a:gd name="connsiteX13" fmla="*/ 165593 w 327663"/>
                <a:gd name="connsiteY13" fmla="*/ 1086 h 335196"/>
                <a:gd name="connsiteX14" fmla="*/ 88762 w 327663"/>
                <a:gd name="connsiteY14" fmla="*/ 77918 h 335196"/>
                <a:gd name="connsiteX15" fmla="*/ 165593 w 327663"/>
                <a:gd name="connsiteY15" fmla="*/ 154749 h 33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7663" h="335196">
                  <a:moveTo>
                    <a:pt x="310594" y="219906"/>
                  </a:moveTo>
                  <a:cubicBezTo>
                    <a:pt x="287243" y="179983"/>
                    <a:pt x="246568" y="176217"/>
                    <a:pt x="246568" y="176217"/>
                  </a:cubicBezTo>
                  <a:lnTo>
                    <a:pt x="212295" y="176217"/>
                  </a:lnTo>
                  <a:cubicBezTo>
                    <a:pt x="198360" y="184126"/>
                    <a:pt x="182541" y="189022"/>
                    <a:pt x="165217" y="189022"/>
                  </a:cubicBezTo>
                  <a:cubicBezTo>
                    <a:pt x="147892" y="189022"/>
                    <a:pt x="132074" y="184503"/>
                    <a:pt x="118138" y="176217"/>
                  </a:cubicBezTo>
                  <a:lnTo>
                    <a:pt x="83866" y="176217"/>
                  </a:lnTo>
                  <a:cubicBezTo>
                    <a:pt x="83866" y="176217"/>
                    <a:pt x="43190" y="179983"/>
                    <a:pt x="19839" y="219906"/>
                  </a:cubicBezTo>
                  <a:cubicBezTo>
                    <a:pt x="-2758" y="259828"/>
                    <a:pt x="1385" y="299750"/>
                    <a:pt x="1385" y="299750"/>
                  </a:cubicBezTo>
                  <a:cubicBezTo>
                    <a:pt x="1385" y="299750"/>
                    <a:pt x="37164" y="335529"/>
                    <a:pt x="165970" y="335529"/>
                  </a:cubicBezTo>
                  <a:cubicBezTo>
                    <a:pt x="294776" y="335529"/>
                    <a:pt x="329802" y="299750"/>
                    <a:pt x="329802" y="299750"/>
                  </a:cubicBezTo>
                  <a:cubicBezTo>
                    <a:pt x="329802" y="299750"/>
                    <a:pt x="333945" y="259828"/>
                    <a:pt x="310594" y="219906"/>
                  </a:cubicBezTo>
                  <a:close/>
                  <a:moveTo>
                    <a:pt x="165593" y="154749"/>
                  </a:moveTo>
                  <a:cubicBezTo>
                    <a:pt x="208152" y="154749"/>
                    <a:pt x="242425" y="120477"/>
                    <a:pt x="242425" y="77918"/>
                  </a:cubicBezTo>
                  <a:cubicBezTo>
                    <a:pt x="242425" y="35359"/>
                    <a:pt x="208152" y="1086"/>
                    <a:pt x="165593" y="1086"/>
                  </a:cubicBezTo>
                  <a:cubicBezTo>
                    <a:pt x="123035" y="1086"/>
                    <a:pt x="88762" y="35736"/>
                    <a:pt x="88762" y="77918"/>
                  </a:cubicBezTo>
                  <a:cubicBezTo>
                    <a:pt x="88762" y="120477"/>
                    <a:pt x="123035" y="154749"/>
                    <a:pt x="165593" y="154749"/>
                  </a:cubicBezTo>
                  <a:close/>
                </a:path>
              </a:pathLst>
            </a:custGeom>
            <a:solidFill>
              <a:schemeClr val="bg1"/>
            </a:solidFill>
            <a:ln w="3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BA4CF46-E210-4322-91D1-2A41779F64E4}"/>
                </a:ext>
              </a:extLst>
            </p:cNvPr>
            <p:cNvSpPr/>
            <p:nvPr/>
          </p:nvSpPr>
          <p:spPr>
            <a:xfrm>
              <a:off x="2987437" y="3134063"/>
              <a:ext cx="4421403" cy="229921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3600" dirty="0">
                  <a:solidFill>
                    <a:schemeClr val="bg1">
                      <a:lumMod val="50000"/>
                    </a:schemeClr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PRESENTER:</a:t>
              </a:r>
              <a:r>
                <a:rPr lang="en-US" sz="3600" b="1" dirty="0">
                  <a:latin typeface="Lato" panose="020F0502020204030203" pitchFamily="34" charset="0"/>
                  <a:cs typeface="Segoe UI" panose="020B0502040204020203" pitchFamily="34" charset="0"/>
                </a:rPr>
                <a:t> </a:t>
              </a:r>
            </a:p>
            <a:p>
              <a:pPr>
                <a:lnSpc>
                  <a:spcPct val="120000"/>
                </a:lnSpc>
              </a:pPr>
              <a:r>
                <a:rPr lang="en-US" sz="4400" b="1" dirty="0">
                  <a:latin typeface="Lato" panose="020F0502020204030203" pitchFamily="34" charset="0"/>
                  <a:cs typeface="Segoe UI" panose="020B0502040204020203" pitchFamily="34" charset="0"/>
                </a:rPr>
                <a:t>Maxwell Grover</a:t>
              </a:r>
              <a:r>
                <a:rPr lang="en-US" sz="4400" b="1" baseline="30000" dirty="0">
                  <a:latin typeface="Lato" panose="020F0502020204030203" pitchFamily="34" charset="0"/>
                  <a:cs typeface="Segoe UI" panose="020B0502040204020203" pitchFamily="34" charset="0"/>
                </a:rPr>
                <a:t>1</a:t>
              </a:r>
              <a:endParaRPr lang="en-US" sz="4400" b="1" dirty="0">
                <a:latin typeface="Lato" panose="020F0502020204030203" pitchFamily="34" charset="0"/>
                <a:cs typeface="Segoe UI" panose="020B0502040204020203" pitchFamily="34" charset="0"/>
              </a:endParaRPr>
            </a:p>
            <a:p>
              <a:pPr>
                <a:lnSpc>
                  <a:spcPct val="120000"/>
                </a:lnSpc>
              </a:pPr>
              <a:endParaRPr lang="en-US" sz="4400" b="1" dirty="0">
                <a:latin typeface="Lato" panose="020F050202020403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AC155C6-7E35-4156-B9B3-271571AF60CC}"/>
              </a:ext>
            </a:extLst>
          </p:cNvPr>
          <p:cNvSpPr txBox="1"/>
          <p:nvPr/>
        </p:nvSpPr>
        <p:spPr>
          <a:xfrm>
            <a:off x="618443" y="-7150"/>
            <a:ext cx="108189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latin typeface="Lato" panose="020F0502020204030203" pitchFamily="34" charset="0"/>
                <a:cs typeface="Segoe UI" panose="020B0502040204020203" pitchFamily="34" charset="0"/>
              </a:rPr>
              <a:t>Opening ARM:</a:t>
            </a:r>
            <a:br>
              <a:rPr lang="en-US" sz="5400" i="1" dirty="0">
                <a:latin typeface="Lato" panose="020F0502020204030203" pitchFamily="34" charset="0"/>
                <a:cs typeface="Segoe UI" panose="020B0502040204020203" pitchFamily="34" charset="0"/>
              </a:rPr>
            </a:br>
            <a:r>
              <a:rPr lang="en-US" sz="5400" i="1" dirty="0">
                <a:latin typeface="Lato" panose="020F0502020204030203" pitchFamily="34" charset="0"/>
                <a:cs typeface="Segoe UI" panose="020B0502040204020203" pitchFamily="34" charset="0"/>
              </a:rPr>
              <a:t>Developing Open-Science Cookbooks Leveraging Users, Data, and Infrastructure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F61B32-8F5A-4CA2-B549-F3CD26098007}"/>
              </a:ext>
            </a:extLst>
          </p:cNvPr>
          <p:cNvSpPr txBox="1"/>
          <p:nvPr/>
        </p:nvSpPr>
        <p:spPr>
          <a:xfrm>
            <a:off x="40712610" y="20695498"/>
            <a:ext cx="751732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Maxwell Grover</a:t>
            </a:r>
            <a:r>
              <a:rPr lang="en-US" sz="4400" baseline="30000" dirty="0">
                <a:latin typeface="Lato" panose="020F0502020204030203" pitchFamily="34" charset="0"/>
                <a:cs typeface="Segoe UI" panose="020B0502040204020203" pitchFamily="34" charset="0"/>
              </a:rPr>
              <a:t>1</a:t>
            </a: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, Zachary Sherman</a:t>
            </a:r>
            <a:r>
              <a:rPr lang="en-US" sz="4400" baseline="30000" dirty="0">
                <a:latin typeface="Lato" panose="020F0502020204030203" pitchFamily="34" charset="0"/>
                <a:cs typeface="Segoe UI" panose="020B0502040204020203" pitchFamily="34" charset="0"/>
              </a:rPr>
              <a:t>1</a:t>
            </a: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, Scott Collis</a:t>
            </a:r>
            <a:r>
              <a:rPr lang="en-US" sz="4400" baseline="30000" dirty="0">
                <a:latin typeface="Lato" panose="020F0502020204030203" pitchFamily="34" charset="0"/>
                <a:cs typeface="Segoe UI" panose="020B0502040204020203" pitchFamily="34" charset="0"/>
              </a:rPr>
              <a:t>1</a:t>
            </a: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, Jitendra Kumar</a:t>
            </a:r>
            <a:r>
              <a:rPr lang="en-US" sz="4400" baseline="30000" dirty="0">
                <a:latin typeface="Lato" panose="020F0502020204030203" pitchFamily="34" charset="0"/>
                <a:cs typeface="Segoe UI" panose="020B0502040204020203" pitchFamily="34" charset="0"/>
              </a:rPr>
              <a:t>2</a:t>
            </a: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, Adam Thiesen</a:t>
            </a:r>
            <a:r>
              <a:rPr lang="en-US" sz="4400" baseline="30000" dirty="0">
                <a:latin typeface="Lato" panose="020F0502020204030203" pitchFamily="34" charset="0"/>
                <a:cs typeface="Segoe UI" panose="020B0502040204020203" pitchFamily="34" charset="0"/>
              </a:rPr>
              <a:t>1</a:t>
            </a: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, Bobby Jackson</a:t>
            </a:r>
            <a:r>
              <a:rPr lang="en-US" sz="4400" baseline="30000" dirty="0">
                <a:latin typeface="Lato" panose="020F0502020204030203" pitchFamily="34" charset="0"/>
                <a:cs typeface="Segoe UI" panose="020B0502040204020203" pitchFamily="34" charset="0"/>
              </a:rPr>
              <a:t>1</a:t>
            </a: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, Kevin Tyle</a:t>
            </a:r>
            <a:r>
              <a:rPr lang="en-US" sz="4400" baseline="30000" dirty="0">
                <a:latin typeface="Lato" panose="020F0502020204030203" pitchFamily="34" charset="0"/>
                <a:cs typeface="Segoe UI" panose="020B0502040204020203" pitchFamily="34" charset="0"/>
              </a:rPr>
              <a:t>3</a:t>
            </a: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, Julia Kent</a:t>
            </a:r>
            <a:r>
              <a:rPr lang="en-US" sz="4400" baseline="30000" dirty="0">
                <a:latin typeface="Lato" panose="020F0502020204030203" pitchFamily="34" charset="0"/>
                <a:cs typeface="Segoe UI" panose="020B0502040204020203" pitchFamily="34" charset="0"/>
              </a:rPr>
              <a:t>4</a:t>
            </a: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, Drew Camron</a:t>
            </a:r>
            <a:r>
              <a:rPr lang="en-US" sz="4400" baseline="30000" dirty="0">
                <a:latin typeface="Lato" panose="020F0502020204030203" pitchFamily="34" charset="0"/>
                <a:cs typeface="Segoe UI" panose="020B0502040204020203" pitchFamily="34" charset="0"/>
              </a:rPr>
              <a:t>5</a:t>
            </a:r>
            <a:endParaRPr lang="en-US" sz="4400" b="1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Graphic 18">
            <a:extLst>
              <a:ext uri="{FF2B5EF4-FFF2-40B4-BE49-F238E27FC236}">
                <a16:creationId xmlns:a16="http://schemas.microsoft.com/office/drawing/2014/main" id="{1B355378-8069-4F41-9F33-76FF52B1D680}"/>
              </a:ext>
            </a:extLst>
          </p:cNvPr>
          <p:cNvSpPr/>
          <p:nvPr/>
        </p:nvSpPr>
        <p:spPr>
          <a:xfrm>
            <a:off x="39959528" y="20934671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C988AD-FB82-4850-84BE-0F496EB3BDC0}"/>
              </a:ext>
            </a:extLst>
          </p:cNvPr>
          <p:cNvSpPr/>
          <p:nvPr/>
        </p:nvSpPr>
        <p:spPr>
          <a:xfrm>
            <a:off x="18535728" y="22292412"/>
            <a:ext cx="246888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Visualize your findings with an image, graphic, or a key figure.</a:t>
            </a:r>
          </a:p>
          <a:p>
            <a:endParaRPr lang="en-US" sz="3600" dirty="0">
              <a:solidFill>
                <a:schemeClr val="bg1">
                  <a:lumMod val="50000"/>
                </a:schemeClr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7234CA-2184-31E9-60F5-A46396F8DB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6397" y="11112347"/>
            <a:ext cx="23768118" cy="14806855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89759A81-640C-1A21-400F-ACDE482D61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2088" y="20561069"/>
            <a:ext cx="10423723" cy="586334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4AF1001-2282-B52E-17F4-FD08F275C9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07509" y="28458421"/>
            <a:ext cx="5614964" cy="172192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DA22ECD-8CC5-766C-4DF3-EB4DCE2DB9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0866" y="31134017"/>
            <a:ext cx="9453211" cy="1586789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874D49D6-052E-AE46-D6A6-034FDA2E25E8}"/>
              </a:ext>
            </a:extLst>
          </p:cNvPr>
          <p:cNvSpPr txBox="1"/>
          <p:nvPr/>
        </p:nvSpPr>
        <p:spPr>
          <a:xfrm>
            <a:off x="40319958" y="25088075"/>
            <a:ext cx="9453210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600" baseline="30000" dirty="0">
                <a:latin typeface="Lato" panose="020F0502020204030203" pitchFamily="34" charset="0"/>
                <a:cs typeface="Segoe UI" panose="020B0502040204020203" pitchFamily="34" charset="0"/>
              </a:rPr>
              <a:t>1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Argonne National Laboratory</a:t>
            </a:r>
          </a:p>
          <a:p>
            <a:r>
              <a:rPr lang="en-US" sz="3600" baseline="30000" dirty="0">
                <a:latin typeface="Lato" panose="020F0502020204030203" pitchFamily="34" charset="0"/>
                <a:cs typeface="Segoe UI" panose="020B0502040204020203" pitchFamily="34" charset="0"/>
              </a:rPr>
              <a:t>2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Oak Ridge National Laboratory</a:t>
            </a:r>
          </a:p>
          <a:p>
            <a:r>
              <a:rPr lang="en-US" sz="3600" baseline="30000" dirty="0">
                <a:latin typeface="Lato" panose="020F0502020204030203" pitchFamily="34" charset="0"/>
                <a:cs typeface="Segoe UI" panose="020B0502040204020203" pitchFamily="34" charset="0"/>
              </a:rPr>
              <a:t>3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University at Albany</a:t>
            </a:r>
          </a:p>
          <a:p>
            <a:r>
              <a:rPr lang="en-US" sz="3600" baseline="30000" dirty="0">
                <a:latin typeface="Lato" panose="020F0502020204030203" pitchFamily="34" charset="0"/>
                <a:cs typeface="Segoe UI" panose="020B0502040204020203" pitchFamily="34" charset="0"/>
              </a:rPr>
              <a:t>4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National Center for Atmospheric Research</a:t>
            </a:r>
          </a:p>
          <a:p>
            <a:r>
              <a:rPr lang="en-US" sz="3600" baseline="30000" dirty="0">
                <a:latin typeface="Lato" panose="020F0502020204030203" pitchFamily="34" charset="0"/>
                <a:cs typeface="Segoe UI" panose="020B0502040204020203" pitchFamily="34" charset="0"/>
              </a:rPr>
              <a:t>4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Unidata Program Office</a:t>
            </a: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 </a:t>
            </a:r>
            <a:endParaRPr lang="en-US" sz="4400" b="1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8AF3D45-56AB-6FDC-7CA6-FF7675F11D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2717" y="28204419"/>
            <a:ext cx="4584883" cy="179408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B78E3C3-A66E-46B0-36E1-23AFBF0ED26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258" y="3463712"/>
            <a:ext cx="1724414" cy="229921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744BB1B-06EF-A771-034F-2C63330525E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7062" y="27656953"/>
            <a:ext cx="3664997" cy="366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587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9939</TotalTime>
  <Words>390</Words>
  <Application>Microsoft Macintosh PowerPoint</Application>
  <PresentationFormat>Custom</PresentationFormat>
  <Paragraphs>61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Lato Black</vt:lpstr>
      <vt:lpstr>Lato</vt:lpstr>
      <vt:lpstr>Calibri</vt:lpstr>
      <vt:lpstr>Arial</vt:lpstr>
      <vt:lpstr>Calibri Light</vt:lpstr>
      <vt:lpstr>Office Theme</vt:lpstr>
      <vt:lpstr>Open Science analysis cookbooks were developed, focusing on working with weather radars.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Notes:  1. Correct fonts won’t load until you open this in PowerPoint (e.g., if you’re previewing this in your browser it’ll look uglier than it actually is).  2. Generate QR codes here: https://www.qrcode-monkey.com/</dc:title>
  <dc:creator>Morrison, Mike</dc:creator>
  <cp:lastModifiedBy>Grover, Maxwell</cp:lastModifiedBy>
  <cp:revision>128</cp:revision>
  <dcterms:created xsi:type="dcterms:W3CDTF">2019-07-02T13:39:34Z</dcterms:created>
  <dcterms:modified xsi:type="dcterms:W3CDTF">2022-06-06T21:08:52Z</dcterms:modified>
</cp:coreProperties>
</file>